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317" r:id="rId2"/>
    <p:sldId id="368" r:id="rId3"/>
    <p:sldId id="369" r:id="rId4"/>
    <p:sldId id="370" r:id="rId5"/>
    <p:sldId id="376" r:id="rId6"/>
    <p:sldId id="371" r:id="rId7"/>
    <p:sldId id="372" r:id="rId8"/>
    <p:sldId id="382" r:id="rId9"/>
    <p:sldId id="373" r:id="rId10"/>
    <p:sldId id="375" r:id="rId11"/>
    <p:sldId id="378" r:id="rId12"/>
    <p:sldId id="379" r:id="rId13"/>
    <p:sldId id="380" r:id="rId14"/>
    <p:sldId id="381" r:id="rId15"/>
    <p:sldId id="362" r:id="rId16"/>
    <p:sldId id="363" r:id="rId17"/>
    <p:sldId id="366" r:id="rId18"/>
    <p:sldId id="365" r:id="rId19"/>
    <p:sldId id="367" r:id="rId20"/>
    <p:sldId id="364" r:id="rId21"/>
    <p:sldId id="354" r:id="rId22"/>
    <p:sldId id="383" r:id="rId23"/>
    <p:sldId id="384" r:id="rId24"/>
    <p:sldId id="385" r:id="rId25"/>
    <p:sldId id="386" r:id="rId26"/>
    <p:sldId id="355" r:id="rId27"/>
    <p:sldId id="356" r:id="rId28"/>
    <p:sldId id="357" r:id="rId29"/>
    <p:sldId id="358" r:id="rId30"/>
    <p:sldId id="359" r:id="rId31"/>
    <p:sldId id="361" r:id="rId32"/>
    <p:sldId id="391" r:id="rId33"/>
    <p:sldId id="392" r:id="rId34"/>
    <p:sldId id="388" r:id="rId35"/>
    <p:sldId id="389" r:id="rId36"/>
    <p:sldId id="390" r:id="rId37"/>
    <p:sldId id="393" r:id="rId38"/>
    <p:sldId id="394" r:id="rId39"/>
    <p:sldId id="395" r:id="rId40"/>
    <p:sldId id="396" r:id="rId4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CC"/>
    <a:srgbClr val="33CCCC"/>
    <a:srgbClr val="00CC99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2" autoAdjust="0"/>
    <p:restoredTop sz="93438" autoAdjust="0"/>
  </p:normalViewPr>
  <p:slideViewPr>
    <p:cSldViewPr snapToGrid="0">
      <p:cViewPr>
        <p:scale>
          <a:sx n="125" d="100"/>
          <a:sy n="125" d="100"/>
        </p:scale>
        <p:origin x="72" y="-23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509E14-E6CA-4DD2-B83E-B0F4F81C8DE9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E76CED-4A9F-4EAB-A721-2DDCA28AD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77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Answer:</a:t>
            </a:r>
            <a:r>
              <a:rPr lang="en-US" baseline="0" dirty="0"/>
              <a:t> 450 ohms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29977-526E-F744-BA67-0A6DA9DC24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558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29977-526E-F744-BA67-0A6DA9DC24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7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29977-526E-F744-BA67-0A6DA9DC24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504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29977-526E-F744-BA67-0A6DA9DC24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24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29977-526E-F744-BA67-0A6DA9DC24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722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Flash- Where program is stored.</a:t>
            </a:r>
          </a:p>
          <a:p>
            <a:r>
              <a:rPr lang="en-US" dirty="0"/>
              <a:t>SRAM-Static Random Access Memory (</a:t>
            </a:r>
            <a:r>
              <a:rPr lang="en-GB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sketch creates and manipulates variables when it runs </a:t>
            </a:r>
            <a:r>
              <a:rPr lang="en-US" dirty="0"/>
              <a:t>)</a:t>
            </a:r>
          </a:p>
          <a:p>
            <a:r>
              <a:rPr lang="en-US" dirty="0"/>
              <a:t>EEPROM- </a:t>
            </a:r>
            <a:r>
              <a:rPr lang="en-GB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Electrically Erasable Programmable Read-Only Memory </a:t>
            </a:r>
            <a:r>
              <a:rPr lang="en-GB" sz="1200" b="1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GB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memory whose values are kept when the board is turned off </a:t>
            </a:r>
            <a:r>
              <a:rPr lang="en-GB" sz="1200" b="1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A1FB0-5EF3-4A9D-87C9-42452B98DDD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7464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29977-526E-F744-BA67-0A6DA9DC244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348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sz="quarter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</a:tabLst>
              <a:defRPr sz="24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/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  <a:p>
            <a:pPr eaLnBrk="1"/>
            <a:fld id="{E77872B2-ADE0-47B1-B7F2-79B05E56F397}" type="slidenum">
              <a:rPr lang="en-US" altLang="en-US" sz="1000">
                <a:solidFill>
                  <a:srgbClr val="000000"/>
                </a:solidFill>
                <a:latin typeface="HelveticaNeueLT Pro 77 BdCn"/>
              </a:rPr>
              <a:pPr eaLnBrk="1"/>
              <a:t>20</a:t>
            </a:fld>
            <a:endParaRPr lang="en-US" altLang="en-US" sz="1000">
              <a:solidFill>
                <a:srgbClr val="000000"/>
              </a:solidFill>
              <a:latin typeface="HelveticaNeueLT Pro 77 BdCn"/>
            </a:endParaRPr>
          </a:p>
        </p:txBody>
      </p:sp>
      <p:sp>
        <p:nvSpPr>
          <p:cNvPr id="14337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r>
              <a:rPr lang="en-US" dirty="0">
                <a:ea typeface="ＭＳ Ｐゴシック" charset="0"/>
                <a:cs typeface="+mn-cs"/>
              </a:rPr>
              <a:t>Look up analog ref</a:t>
            </a:r>
          </a:p>
        </p:txBody>
      </p:sp>
    </p:spTree>
    <p:extLst>
      <p:ext uri="{BB962C8B-B14F-4D97-AF65-F5344CB8AC3E}">
        <p14:creationId xmlns:p14="http://schemas.microsoft.com/office/powerpoint/2010/main" val="10442785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76CED-4A9F-4EAB-A721-2DDCA28AD9F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40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76CED-4A9F-4EAB-A721-2DDCA28AD9F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5574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76CED-4A9F-4EAB-A721-2DDCA28AD9F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640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29977-526E-F744-BA67-0A6DA9DC244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732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29977-526E-F744-BA67-0A6DA9DC24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536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29977-526E-F744-BA67-0A6DA9DC24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319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29977-526E-F744-BA67-0A6DA9DC24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317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29977-526E-F744-BA67-0A6DA9DC24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393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75DCFCE6-881E-4B99-8A0A-5BBF5AD1351B}" type="slidenum">
              <a:rPr lang="en-US" altLang="en-US" sz="1200"/>
              <a:pPr eaLnBrk="1" hangingPunct="1"/>
              <a:t>8</a:t>
            </a:fld>
            <a:endParaRPr lang="en-US" altLang="en-US" sz="1200"/>
          </a:p>
        </p:txBody>
      </p:sp>
      <p:sp>
        <p:nvSpPr>
          <p:cNvPr id="17409" name="Rectangle 1"/>
          <p:cNvSpPr>
            <a:spLocks noGrp="1" noRot="1" noChangeAspect="1" noChangeArrowheads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741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lIns="0" tIns="0" rIns="0" bIns="0"/>
          <a:lstStyle/>
          <a:p>
            <a:pPr eaLnBrk="1" hangingPunct="1">
              <a:lnSpc>
                <a:spcPct val="95000"/>
              </a:lnSpc>
              <a:spcBef>
                <a:spcPct val="0"/>
              </a:spcBef>
              <a:defRPr/>
            </a:pPr>
            <a:r>
              <a:rPr lang="en-US" sz="1600">
                <a:solidFill>
                  <a:srgbClr val="000000"/>
                </a:solidFill>
                <a:latin typeface="Arial" charset="0"/>
                <a:ea typeface="ＭＳ Ｐゴシック" charset="0"/>
                <a:cs typeface="+mn-cs"/>
              </a:rPr>
              <a:t>Explain Anode, and Cathode.</a:t>
            </a:r>
          </a:p>
        </p:txBody>
      </p:sp>
    </p:spTree>
    <p:extLst>
      <p:ext uri="{BB962C8B-B14F-4D97-AF65-F5344CB8AC3E}">
        <p14:creationId xmlns:p14="http://schemas.microsoft.com/office/powerpoint/2010/main" val="1052893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29977-526E-F744-BA67-0A6DA9DC24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321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29977-526E-F744-BA67-0A6DA9DC24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4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>
            <a:off x="440286" y="811629"/>
            <a:ext cx="11309338" cy="6585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581192" y="428738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581192" y="2180496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33375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dt" idx="10"/>
          </p:nvPr>
        </p:nvSpPr>
        <p:spPr>
          <a:xfrm>
            <a:off x="7605951" y="631792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EC244F7F-67FA-4EF9-AE3D-FAFE3E71143C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581191" y="6321262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0558297" y="6317923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fld id="{FEED89FE-0379-4272-89E9-0E5DB489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74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 b="0" cap="none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E94E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EC244F7F-67FA-4EF9-AE3D-FAFE3E71143C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E94E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E94E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E94E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E94E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E94E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E94E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E94E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E94E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E94E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FEED89FE-0379-4272-89E9-0E5DB489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16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445982" y="775452"/>
            <a:ext cx="11300036" cy="7627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581193" y="43382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024"/>
              <a:buNone/>
              <a:defRPr sz="2200" b="0">
                <a:solidFill>
                  <a:schemeClr val="accen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2"/>
          </p:nvPr>
        </p:nvSpPr>
        <p:spPr>
          <a:xfrm>
            <a:off x="581194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375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3"/>
          </p:nvPr>
        </p:nvSpPr>
        <p:spPr>
          <a:xfrm>
            <a:off x="6523735" y="2250892"/>
            <a:ext cx="5087073" cy="55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024"/>
              <a:buNone/>
              <a:defRPr sz="2200" b="0">
                <a:solidFill>
                  <a:schemeClr val="accen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4"/>
          </p:nvPr>
        </p:nvSpPr>
        <p:spPr>
          <a:xfrm>
            <a:off x="6217709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375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Google Shape;51;p6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EC244F7F-67FA-4EF9-AE3D-FAFE3E71143C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52" name="Google Shape;52;p6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53" name="Google Shape;53;p6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FEED89FE-0379-4272-89E9-0E5DB489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249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/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ill Sans"/>
              <a:buNone/>
              <a:defRPr sz="2000" b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1"/>
          </p:nvPr>
        </p:nvSpPr>
        <p:spPr>
          <a:xfrm>
            <a:off x="447816" y="601200"/>
            <a:ext cx="11292840" cy="4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34544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marL="914400" lvl="1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marL="1371600" lvl="2" indent="-3220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marL="1828800" lvl="3" indent="-31038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marL="2286000" lvl="4" indent="-31038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marL="2743200" lvl="5" indent="-31038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marL="3200400" lvl="6" indent="-31038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marL="3657600" lvl="7" indent="-31038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marL="4114800" lvl="8" indent="-310388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740823" y="5262296"/>
            <a:ext cx="5869987" cy="689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012"/>
              <a:buNone/>
              <a:defRPr sz="1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Google Shape;69;p9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E94E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EC244F7F-67FA-4EF9-AE3D-FAFE3E71143C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70" name="Google Shape;70;p9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E94E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71" name="Google Shape;71;p9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E94E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E94E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E94E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E94E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E94E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E94E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E94E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E94E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E94E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FEED89FE-0379-4272-89E9-0E5DB489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610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ill Sans"/>
              <a:buNone/>
              <a:defRPr sz="2400" b="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4" name="Google Shape;74;p10"/>
          <p:cNvSpPr>
            <a:spLocks noGrp="1"/>
          </p:cNvSpPr>
          <p:nvPr>
            <p:ph type="pic" idx="2"/>
          </p:nvPr>
        </p:nvSpPr>
        <p:spPr>
          <a:xfrm>
            <a:off x="447817" y="599725"/>
            <a:ext cx="11290859" cy="3557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472"/>
              <a:buFont typeface="Noto Sans Symbols"/>
              <a:buNone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body" idx="1"/>
          </p:nvPr>
        </p:nvSpPr>
        <p:spPr>
          <a:xfrm>
            <a:off x="581192" y="5260127"/>
            <a:ext cx="11029617" cy="598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Google Shape;76;p10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EC244F7F-67FA-4EF9-AE3D-FAFE3E71143C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77" name="Google Shape;77;p10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78" name="Google Shape;78;p10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FEED89FE-0379-4272-89E9-0E5DB489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448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1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body" idx="1"/>
          </p:nvPr>
        </p:nvSpPr>
        <p:spPr>
          <a:xfrm rot="5400000">
            <a:off x="4334603" y="-1417408"/>
            <a:ext cx="3522794" cy="1102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375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220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Char char="◼"/>
              <a:defRPr/>
            </a:lvl2pPr>
            <a:lvl3pPr marL="1371600" lvl="2" indent="-31038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3pPr>
            <a:lvl4pPr marL="1828800" lvl="3" indent="-298703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4pPr>
            <a:lvl5pPr marL="2286000" lvl="4" indent="-29870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5pPr>
            <a:lvl6pPr marL="2743200" lvl="5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3" name="Google Shape;83;p11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EC244F7F-67FA-4EF9-AE3D-FAFE3E71143C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84" name="Google Shape;84;p11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85" name="Google Shape;85;p11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FEED89FE-0379-4272-89E9-0E5DB489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44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/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2"/>
          <p:cNvSpPr txBox="1">
            <a:spLocks noGrp="1"/>
          </p:cNvSpPr>
          <p:nvPr>
            <p:ph type="title"/>
          </p:nvPr>
        </p:nvSpPr>
        <p:spPr>
          <a:xfrm rot="5400000">
            <a:off x="7249746" y="2265181"/>
            <a:ext cx="5183073" cy="2004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body" idx="1"/>
          </p:nvPr>
        </p:nvSpPr>
        <p:spPr>
          <a:xfrm rot="5400000">
            <a:off x="2131526" y="-680877"/>
            <a:ext cx="5183073" cy="789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3375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0" name="Google Shape;90;p12"/>
          <p:cNvSpPr txBox="1">
            <a:spLocks noGrp="1"/>
          </p:cNvSpPr>
          <p:nvPr>
            <p:ph type="dt" idx="10"/>
          </p:nvPr>
        </p:nvSpPr>
        <p:spPr>
          <a:xfrm>
            <a:off x="8993673" y="5956137"/>
            <a:ext cx="13281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E94E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EC244F7F-67FA-4EF9-AE3D-FAFE3E71143C}" type="datetimeFigureOut">
              <a:rPr lang="en-US" smtClean="0"/>
              <a:t>5/9/2023</a:t>
            </a:fld>
            <a:endParaRPr lang="en-US"/>
          </a:p>
        </p:txBody>
      </p:sp>
      <p:sp>
        <p:nvSpPr>
          <p:cNvPr id="91" name="Google Shape;91;p12"/>
          <p:cNvSpPr txBox="1">
            <a:spLocks noGrp="1"/>
          </p:cNvSpPr>
          <p:nvPr>
            <p:ph type="ftr" idx="11"/>
          </p:nvPr>
        </p:nvSpPr>
        <p:spPr>
          <a:xfrm>
            <a:off x="774923" y="5951811"/>
            <a:ext cx="789627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lang="en-US"/>
          </a:p>
        </p:txBody>
      </p:sp>
      <p:sp>
        <p:nvSpPr>
          <p:cNvPr id="92" name="Google Shape;92;p12"/>
          <p:cNvSpPr txBox="1">
            <a:spLocks noGrp="1"/>
          </p:cNvSpPr>
          <p:nvPr>
            <p:ph type="sldNum" idx="12"/>
          </p:nvPr>
        </p:nvSpPr>
        <p:spPr>
          <a:xfrm>
            <a:off x="10446615" y="5956137"/>
            <a:ext cx="11641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E94E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E94E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E94E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E94E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E94E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E94E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E94E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E94E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2E94E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FEED89FE-0379-4272-89E9-0E5DB489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063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1192" y="920275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Gill Sans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33375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2207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1038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◼"/>
              <a:defRPr sz="14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29870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9870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29870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29870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29870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298703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7605950" y="6236102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EC244F7F-67FA-4EF9-AE3D-FAFE3E71143C}" type="datetimeFigureOut">
              <a:rPr lang="en-US" smtClean="0"/>
              <a:t>5/9/2023</a:t>
            </a:fld>
            <a:endParaRPr lang="en-US" dirty="0"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581190" y="6236102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 lang="en-US" dirty="0"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10558299" y="6205870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fld id="{FEED89FE-0379-4272-89E9-0E5DB4894FC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Google Shape;11;p1"/>
          <p:cNvSpPr/>
          <p:nvPr/>
        </p:nvSpPr>
        <p:spPr>
          <a:xfrm>
            <a:off x="446534" y="591666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"/>
          <p:cNvSpPr/>
          <p:nvPr/>
        </p:nvSpPr>
        <p:spPr>
          <a:xfrm>
            <a:off x="8042147" y="588109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"/>
          <p:cNvSpPr/>
          <p:nvPr/>
        </p:nvSpPr>
        <p:spPr>
          <a:xfrm>
            <a:off x="4241830" y="591666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24DE56-44F0-4F64-A94B-1BE7086DDBF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33" y="-2817"/>
            <a:ext cx="1044802" cy="70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92534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5" r:id="rId3"/>
    <p:sldLayoutId id="2147483668" r:id="rId4"/>
    <p:sldLayoutId id="2147483669" r:id="rId5"/>
    <p:sldLayoutId id="2147483670" r:id="rId6"/>
    <p:sldLayoutId id="2147483671" r:id="rId7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eg"/><Relationship Id="rId4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22D2EC-D498-4C1C-A94F-175D63DB65F1}"/>
              </a:ext>
            </a:extLst>
          </p:cNvPr>
          <p:cNvSpPr/>
          <p:nvPr/>
        </p:nvSpPr>
        <p:spPr>
          <a:xfrm>
            <a:off x="0" y="0"/>
            <a:ext cx="11763214" cy="590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3DCB3B-4A5D-4BBF-A553-77BEEEE27525}"/>
              </a:ext>
            </a:extLst>
          </p:cNvPr>
          <p:cNvSpPr/>
          <p:nvPr/>
        </p:nvSpPr>
        <p:spPr>
          <a:xfrm>
            <a:off x="428786" y="590320"/>
            <a:ext cx="1090048" cy="954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0CE294-C484-4E10-BAFA-43AB9D037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0" y="768756"/>
            <a:ext cx="6486901" cy="4353337"/>
          </a:xfrm>
          <a:prstGeom prst="rect">
            <a:avLst/>
          </a:prstGeom>
        </p:spPr>
      </p:pic>
      <p:sp>
        <p:nvSpPr>
          <p:cNvPr id="8" name="Google Shape;97;p13">
            <a:extLst>
              <a:ext uri="{FF2B5EF4-FFF2-40B4-BE49-F238E27FC236}">
                <a16:creationId xmlns:a16="http://schemas.microsoft.com/office/drawing/2014/main" id="{44276892-B0F2-48BB-887B-30191BEB510D}"/>
              </a:ext>
            </a:extLst>
          </p:cNvPr>
          <p:cNvSpPr txBox="1">
            <a:spLocks/>
          </p:cNvSpPr>
          <p:nvPr/>
        </p:nvSpPr>
        <p:spPr>
          <a:xfrm>
            <a:off x="1540710" y="5498903"/>
            <a:ext cx="8681794" cy="67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400" dirty="0">
                <a:solidFill>
                  <a:schemeClr val="lt2"/>
                </a:solidFill>
              </a:rPr>
              <a:t>Introduction to Components</a:t>
            </a:r>
          </a:p>
        </p:txBody>
      </p:sp>
    </p:spTree>
    <p:extLst>
      <p:ext uri="{BB962C8B-B14F-4D97-AF65-F5344CB8AC3E}">
        <p14:creationId xmlns:p14="http://schemas.microsoft.com/office/powerpoint/2010/main" val="107847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 Resistor</a:t>
            </a:r>
          </a:p>
        </p:txBody>
      </p:sp>
      <p:pic>
        <p:nvPicPr>
          <p:cNvPr id="4" name="Content Placeholder 3" descr="Screen Shot 2016-10-06 at 10.41.13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271" b="-8271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3403600" y="5346701"/>
            <a:ext cx="7112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868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03600" y="5346701"/>
            <a:ext cx="7112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928" y="1984390"/>
            <a:ext cx="762952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363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03600" y="5346701"/>
            <a:ext cx="7112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024" y="1724164"/>
            <a:ext cx="708660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430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03600" y="5346701"/>
            <a:ext cx="7112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058" y="1684494"/>
            <a:ext cx="8903177" cy="470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30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Capacitor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03600" y="5346701"/>
            <a:ext cx="7112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956" y="1772020"/>
            <a:ext cx="73533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624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Arduino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497" y="1587949"/>
            <a:ext cx="10241280" cy="407822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 err="1"/>
              <a:t>Arduino</a:t>
            </a:r>
            <a:r>
              <a:rPr lang="en-US" dirty="0"/>
              <a:t> is the go-to gear for artists, hobbyists, students, and anyone with a gadgetry dream.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 err="1"/>
              <a:t>Arduino</a:t>
            </a:r>
            <a:r>
              <a:rPr lang="en-US" dirty="0"/>
              <a:t> rose out of another formidable challenge: how to teach students to create electronics, fast. 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With </a:t>
            </a:r>
            <a:r>
              <a:rPr lang="en-US" dirty="0" err="1"/>
              <a:t>Arduino</a:t>
            </a:r>
            <a:r>
              <a:rPr lang="en-US" dirty="0"/>
              <a:t>, you can control almost everything around you be it simple LED or giant Robots.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Pune Makers ( http://www.meetup.com/Pune-Makers/ 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07F52-7EF1-4FDD-B4A0-5DC9DACBD99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97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Arduino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5360" y="1676725"/>
            <a:ext cx="10241280" cy="407822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Basically </a:t>
            </a:r>
            <a:r>
              <a:rPr lang="en-US" dirty="0" err="1"/>
              <a:t>Arduino</a:t>
            </a:r>
            <a:r>
              <a:rPr lang="en-US" dirty="0"/>
              <a:t>  is Microcontroller. 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Microcontroller is microprocessor with memory, RAM and some other peripheral connected with it. 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GB" dirty="0"/>
              <a:t>The </a:t>
            </a:r>
            <a:r>
              <a:rPr lang="en-GB" dirty="0" err="1"/>
              <a:t>Arduino</a:t>
            </a:r>
            <a:r>
              <a:rPr lang="en-GB" dirty="0"/>
              <a:t> Uno is a microcontroller board based on the ATmega328 . The ATmega328 has  Flash memory of 32 KB (with 0.5 KB used for the </a:t>
            </a:r>
            <a:r>
              <a:rPr lang="en-GB" dirty="0" err="1"/>
              <a:t>bootloader</a:t>
            </a:r>
            <a:r>
              <a:rPr lang="en-GB" dirty="0"/>
              <a:t>). It also has 2 KB of SRAM and 1 KB of EEPROM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Pune Makers ( http://www.meetup.com/Pune-Makers/ 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807F52-7EF1-4FDD-B4A0-5DC9DACBD99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213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7141" y="4926158"/>
            <a:ext cx="11478827" cy="17311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FD9037-E58B-4BC2-AA66-AA068A556E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902" y="3545269"/>
            <a:ext cx="3371197" cy="22175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C381E9-CAB3-4812-A60C-BE3C561A1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830" y="3624051"/>
            <a:ext cx="3760080" cy="2247692"/>
          </a:xfrm>
          <a:prstGeom prst="rect">
            <a:avLst/>
          </a:prstGeom>
        </p:spPr>
      </p:pic>
      <p:sp>
        <p:nvSpPr>
          <p:cNvPr id="8" name="Rounded Rectangle 23">
            <a:extLst>
              <a:ext uri="{FF2B5EF4-FFF2-40B4-BE49-F238E27FC236}">
                <a16:creationId xmlns:a16="http://schemas.microsoft.com/office/drawing/2014/main" id="{01A2CD5E-D3C6-43A8-AFB2-450118EB5972}"/>
              </a:ext>
            </a:extLst>
          </p:cNvPr>
          <p:cNvSpPr/>
          <p:nvPr/>
        </p:nvSpPr>
        <p:spPr bwMode="auto">
          <a:xfrm>
            <a:off x="9565875" y="5712247"/>
            <a:ext cx="1634837" cy="537112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ounded Rectangle 22">
            <a:extLst>
              <a:ext uri="{FF2B5EF4-FFF2-40B4-BE49-F238E27FC236}">
                <a16:creationId xmlns:a16="http://schemas.microsoft.com/office/drawing/2014/main" id="{BEFF0B2B-5635-47E9-BB7D-EE3623A0D040}"/>
              </a:ext>
            </a:extLst>
          </p:cNvPr>
          <p:cNvSpPr/>
          <p:nvPr/>
        </p:nvSpPr>
        <p:spPr bwMode="auto">
          <a:xfrm>
            <a:off x="5920512" y="5600662"/>
            <a:ext cx="1634837" cy="537112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ounded Rectangle 21">
            <a:extLst>
              <a:ext uri="{FF2B5EF4-FFF2-40B4-BE49-F238E27FC236}">
                <a16:creationId xmlns:a16="http://schemas.microsoft.com/office/drawing/2014/main" id="{BCCD995A-9936-483C-82E6-601A3D35385E}"/>
              </a:ext>
            </a:extLst>
          </p:cNvPr>
          <p:cNvSpPr/>
          <p:nvPr/>
        </p:nvSpPr>
        <p:spPr bwMode="auto">
          <a:xfrm>
            <a:off x="6373772" y="3167740"/>
            <a:ext cx="1634837" cy="537112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ounded Rectangle 20">
            <a:extLst>
              <a:ext uri="{FF2B5EF4-FFF2-40B4-BE49-F238E27FC236}">
                <a16:creationId xmlns:a16="http://schemas.microsoft.com/office/drawing/2014/main" id="{8FA86625-45AD-4007-913C-DB7FA71C9D2C}"/>
              </a:ext>
            </a:extLst>
          </p:cNvPr>
          <p:cNvSpPr/>
          <p:nvPr/>
        </p:nvSpPr>
        <p:spPr bwMode="auto">
          <a:xfrm>
            <a:off x="8454232" y="2234473"/>
            <a:ext cx="1634837" cy="537112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20EFBBB-99B9-4754-896A-48F7157D8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13" y="934464"/>
            <a:ext cx="3085162" cy="20293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EA0B9D-8D00-4AF1-B37B-8F69A712CEB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579" y="1516185"/>
            <a:ext cx="2373680" cy="2373680"/>
          </a:xfrm>
          <a:prstGeom prst="rect">
            <a:avLst/>
          </a:prstGeom>
        </p:spPr>
      </p:pic>
      <p:sp>
        <p:nvSpPr>
          <p:cNvPr id="14" name="Rounded Rectangle 17">
            <a:extLst>
              <a:ext uri="{FF2B5EF4-FFF2-40B4-BE49-F238E27FC236}">
                <a16:creationId xmlns:a16="http://schemas.microsoft.com/office/drawing/2014/main" id="{5D573B31-53EA-484B-A639-3EF5AF76D467}"/>
              </a:ext>
            </a:extLst>
          </p:cNvPr>
          <p:cNvSpPr/>
          <p:nvPr/>
        </p:nvSpPr>
        <p:spPr bwMode="auto">
          <a:xfrm>
            <a:off x="1678154" y="2624810"/>
            <a:ext cx="1634837" cy="537112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73B993A-83D2-4906-A181-43C4EAA78D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827" y="1127124"/>
            <a:ext cx="3371197" cy="1640650"/>
          </a:xfrm>
          <a:prstGeom prst="rect">
            <a:avLst/>
          </a:prstGeom>
        </p:spPr>
      </p:pic>
      <p:sp>
        <p:nvSpPr>
          <p:cNvPr id="16" name="TextBox 10">
            <a:extLst>
              <a:ext uri="{FF2B5EF4-FFF2-40B4-BE49-F238E27FC236}">
                <a16:creationId xmlns:a16="http://schemas.microsoft.com/office/drawing/2014/main" id="{A5DC3B12-946B-40B8-B587-4FBF0E596DD3}"/>
              </a:ext>
            </a:extLst>
          </p:cNvPr>
          <p:cNvSpPr txBox="1"/>
          <p:nvPr/>
        </p:nvSpPr>
        <p:spPr>
          <a:xfrm>
            <a:off x="1805569" y="2641852"/>
            <a:ext cx="1709827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2000" dirty="0"/>
              <a:t>Arduino Nano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24C4CAC1-21B0-4EEE-8D7C-2F9B938E6613}"/>
              </a:ext>
            </a:extLst>
          </p:cNvPr>
          <p:cNvSpPr txBox="1"/>
          <p:nvPr/>
        </p:nvSpPr>
        <p:spPr>
          <a:xfrm>
            <a:off x="9429423" y="2988612"/>
            <a:ext cx="1468582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2000" dirty="0"/>
              <a:t>Arduino Mega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2183168C-9E66-4380-BE4F-A126531B9C94}"/>
              </a:ext>
            </a:extLst>
          </p:cNvPr>
          <p:cNvSpPr txBox="1"/>
          <p:nvPr/>
        </p:nvSpPr>
        <p:spPr>
          <a:xfrm>
            <a:off x="6437328" y="3177065"/>
            <a:ext cx="2230582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2000" dirty="0"/>
              <a:t>Arduino </a:t>
            </a:r>
            <a:r>
              <a:rPr lang="en-US" sz="2000" dirty="0" err="1"/>
              <a:t>LilyPad</a:t>
            </a:r>
            <a:endParaRPr lang="en-US" sz="2000" dirty="0"/>
          </a:p>
        </p:txBody>
      </p:sp>
      <p:sp>
        <p:nvSpPr>
          <p:cNvPr id="19" name="TextBox 13">
            <a:extLst>
              <a:ext uri="{FF2B5EF4-FFF2-40B4-BE49-F238E27FC236}">
                <a16:creationId xmlns:a16="http://schemas.microsoft.com/office/drawing/2014/main" id="{E15D02D0-9774-4971-918B-77C991670EE1}"/>
              </a:ext>
            </a:extLst>
          </p:cNvPr>
          <p:cNvSpPr txBox="1"/>
          <p:nvPr/>
        </p:nvSpPr>
        <p:spPr>
          <a:xfrm>
            <a:off x="6096555" y="5720460"/>
            <a:ext cx="1496290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2000" dirty="0"/>
              <a:t>Arduino Mini</a:t>
            </a: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83FDB1FC-1C48-4B22-B813-A301B2B7BFA0}"/>
              </a:ext>
            </a:extLst>
          </p:cNvPr>
          <p:cNvSpPr txBox="1"/>
          <p:nvPr/>
        </p:nvSpPr>
        <p:spPr>
          <a:xfrm>
            <a:off x="9689599" y="5762770"/>
            <a:ext cx="1847206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2000" dirty="0"/>
              <a:t>Arduino Leonardo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BDA5250-44BE-47AC-B423-C8CC5C4405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11" y="3627816"/>
            <a:ext cx="2373680" cy="17447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2" name="Rounded Rectangle 22">
            <a:extLst>
              <a:ext uri="{FF2B5EF4-FFF2-40B4-BE49-F238E27FC236}">
                <a16:creationId xmlns:a16="http://schemas.microsoft.com/office/drawing/2014/main" id="{1B46C5A7-3CE0-4716-8683-B21FA1F92877}"/>
              </a:ext>
            </a:extLst>
          </p:cNvPr>
          <p:cNvSpPr/>
          <p:nvPr/>
        </p:nvSpPr>
        <p:spPr bwMode="auto">
          <a:xfrm>
            <a:off x="1299963" y="5523175"/>
            <a:ext cx="1634837" cy="537112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id="{5B9932AB-FE2D-4534-986D-DCF21A1EDE20}"/>
              </a:ext>
            </a:extLst>
          </p:cNvPr>
          <p:cNvSpPr txBox="1"/>
          <p:nvPr/>
        </p:nvSpPr>
        <p:spPr>
          <a:xfrm>
            <a:off x="1476006" y="5642973"/>
            <a:ext cx="1496290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r>
              <a:rPr lang="en-US" sz="2000" dirty="0"/>
              <a:t>Arduino Uno</a:t>
            </a:r>
          </a:p>
        </p:txBody>
      </p:sp>
      <p:sp>
        <p:nvSpPr>
          <p:cNvPr id="24" name="Rounded Rectangle 21">
            <a:extLst>
              <a:ext uri="{FF2B5EF4-FFF2-40B4-BE49-F238E27FC236}">
                <a16:creationId xmlns:a16="http://schemas.microsoft.com/office/drawing/2014/main" id="{6745CBCE-B15F-4B7B-ABD1-74D58ADF58D5}"/>
              </a:ext>
            </a:extLst>
          </p:cNvPr>
          <p:cNvSpPr/>
          <p:nvPr/>
        </p:nvSpPr>
        <p:spPr bwMode="auto">
          <a:xfrm>
            <a:off x="9194727" y="2937470"/>
            <a:ext cx="1634837" cy="537112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 baseline="-250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558297" y="6317923"/>
            <a:ext cx="1052510" cy="365125"/>
          </a:xfrm>
        </p:spPr>
        <p:txBody>
          <a:bodyPr/>
          <a:lstStyle/>
          <a:p>
            <a:fld id="{9C713D43-8CD9-4646-BE2E-7F38765AC87E}" type="slidenum">
              <a:rPr lang="en-IN" smtClean="0"/>
              <a:t>17</a:t>
            </a:fld>
            <a:endParaRPr lang="en-IN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F3C0B043-3A0D-46AF-A4CF-49783B9BE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6478" y="192770"/>
            <a:ext cx="5095783" cy="702303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pPr algn="ctr"/>
            <a:r>
              <a:rPr lang="en-IN" dirty="0">
                <a:latin typeface="Adobe Hebrew" panose="02040503050201020203" pitchFamily="18" charset="-79"/>
                <a:cs typeface="Adobe Hebrew" panose="02040503050201020203" pitchFamily="18" charset="-79"/>
              </a:rPr>
              <a:t>Types of Arduino Boards</a:t>
            </a:r>
          </a:p>
        </p:txBody>
      </p:sp>
    </p:spTree>
    <p:extLst>
      <p:ext uri="{BB962C8B-B14F-4D97-AF65-F5344CB8AC3E}">
        <p14:creationId xmlns:p14="http://schemas.microsoft.com/office/powerpoint/2010/main" val="2328964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5107" y="4882718"/>
            <a:ext cx="11478827" cy="17311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714" y="827242"/>
            <a:ext cx="7493829" cy="609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852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Arduino</a:t>
            </a:r>
            <a:r>
              <a:rPr lang="en-US" dirty="0"/>
              <a:t> Uno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31" y="1282086"/>
            <a:ext cx="12285216" cy="5358410"/>
          </a:xfrm>
        </p:spPr>
        <p:txBody>
          <a:bodyPr>
            <a:normAutofit/>
          </a:bodyPr>
          <a:lstStyle/>
          <a:p>
            <a:pPr indent="-457200">
              <a:lnSpc>
                <a:spcPct val="150000"/>
              </a:lnSpc>
              <a:buAutoNum type="arabicParenR"/>
            </a:pPr>
            <a:r>
              <a:rPr lang="en-US" sz="1600" dirty="0"/>
              <a:t>Power In (Barrel Jack): Can be used with either a 9V or 12V wall-wart or battery</a:t>
            </a:r>
          </a:p>
          <a:p>
            <a:pPr indent="-457200">
              <a:lnSpc>
                <a:spcPct val="150000"/>
              </a:lnSpc>
              <a:buAutoNum type="arabicParenR"/>
            </a:pPr>
            <a:r>
              <a:rPr lang="en-US" sz="1600" dirty="0"/>
              <a:t>Power In (USB Port): Provides power and communicates with your board when plugged into your computer via USB.</a:t>
            </a:r>
          </a:p>
          <a:p>
            <a:pPr indent="-457200">
              <a:lnSpc>
                <a:spcPct val="150000"/>
              </a:lnSpc>
              <a:buAutoNum type="arabicParenR"/>
            </a:pPr>
            <a:r>
              <a:rPr lang="en-US" sz="1600" dirty="0"/>
              <a:t>LED (RX: Receiving): Lights up when the </a:t>
            </a:r>
            <a:r>
              <a:rPr lang="en-US" sz="1600" dirty="0" err="1"/>
              <a:t>Arduino</a:t>
            </a:r>
            <a:r>
              <a:rPr lang="en-US" sz="1600" dirty="0"/>
              <a:t> is receiving data (such as when being programmed).</a:t>
            </a:r>
          </a:p>
          <a:p>
            <a:pPr indent="-457200">
              <a:lnSpc>
                <a:spcPct val="150000"/>
              </a:lnSpc>
              <a:buAutoNum type="arabicParenR"/>
            </a:pPr>
            <a:r>
              <a:rPr lang="en-US" sz="1600" dirty="0"/>
              <a:t>LED (TX: Transmitting): Lights up when your </a:t>
            </a:r>
            <a:r>
              <a:rPr lang="en-US" sz="1600" dirty="0" err="1"/>
              <a:t>Arduino</a:t>
            </a:r>
            <a:r>
              <a:rPr lang="en-US" sz="1600" dirty="0"/>
              <a:t> is transmitting data (such as when running a program).</a:t>
            </a:r>
          </a:p>
          <a:p>
            <a:pPr indent="-457200">
              <a:lnSpc>
                <a:spcPct val="150000"/>
              </a:lnSpc>
              <a:buAutoNum type="arabicParenR"/>
            </a:pPr>
            <a:r>
              <a:rPr lang="en-US" sz="1600" dirty="0"/>
              <a:t>LED (Pin 13: Troubleshooting): LED is incorporated into your sketch to show if your program is running properly.</a:t>
            </a:r>
          </a:p>
          <a:p>
            <a:pPr indent="-457200">
              <a:lnSpc>
                <a:spcPct val="150000"/>
              </a:lnSpc>
              <a:buAutoNum type="arabicParenR"/>
            </a:pPr>
            <a:r>
              <a:rPr lang="en-US" sz="1600" dirty="0"/>
              <a:t>Pins (</a:t>
            </a:r>
            <a:r>
              <a:rPr lang="en-US" sz="1600" dirty="0" err="1"/>
              <a:t>ARef</a:t>
            </a:r>
            <a:r>
              <a:rPr lang="en-US" sz="1600" dirty="0"/>
              <a:t>, Ground, Digital, Rx, </a:t>
            </a:r>
            <a:r>
              <a:rPr lang="en-US" sz="1600" dirty="0" err="1"/>
              <a:t>Tx</a:t>
            </a:r>
            <a:r>
              <a:rPr lang="en-US" sz="1600" dirty="0"/>
              <a:t>): Used for inputs, outputs, power, and ground.</a:t>
            </a:r>
          </a:p>
          <a:p>
            <a:pPr indent="-457200">
              <a:lnSpc>
                <a:spcPct val="150000"/>
              </a:lnSpc>
              <a:buAutoNum type="arabicParenR"/>
            </a:pPr>
            <a:r>
              <a:rPr lang="en-US" sz="1600" dirty="0"/>
              <a:t>LED (Indicates </a:t>
            </a:r>
            <a:r>
              <a:rPr lang="en-US" sz="1600" dirty="0" err="1"/>
              <a:t>Arduino</a:t>
            </a:r>
            <a:r>
              <a:rPr lang="en-US" sz="1600" dirty="0"/>
              <a:t> is ON): Simple power indicator LED.</a:t>
            </a:r>
          </a:p>
          <a:p>
            <a:pPr indent="-457200">
              <a:lnSpc>
                <a:spcPct val="150000"/>
              </a:lnSpc>
              <a:buAutoNum type="arabicParenR"/>
            </a:pPr>
            <a:r>
              <a:rPr lang="en-US" sz="1600" dirty="0"/>
              <a:t>Reset button: Used to manually reset </a:t>
            </a:r>
            <a:r>
              <a:rPr lang="en-US" sz="1600" dirty="0" err="1"/>
              <a:t>Arduino</a:t>
            </a:r>
            <a:r>
              <a:rPr lang="en-US" sz="1600" dirty="0"/>
              <a:t>, which makes code restart.</a:t>
            </a:r>
          </a:p>
          <a:p>
            <a:pPr indent="-457200">
              <a:lnSpc>
                <a:spcPct val="150000"/>
              </a:lnSpc>
              <a:buAutoNum type="arabicParenR"/>
            </a:pPr>
            <a:r>
              <a:rPr lang="en-US" sz="1600" dirty="0"/>
              <a:t>ICSP Pins: For “in-circuit serial programming,” used if you want to bypass the </a:t>
            </a:r>
            <a:r>
              <a:rPr lang="en-US" sz="1600" dirty="0" err="1"/>
              <a:t>bootloader</a:t>
            </a:r>
            <a:r>
              <a:rPr lang="en-US" sz="1600" dirty="0"/>
              <a:t>.</a:t>
            </a:r>
          </a:p>
          <a:p>
            <a:pPr indent="-457200">
              <a:lnSpc>
                <a:spcPct val="150000"/>
              </a:lnSpc>
              <a:buAutoNum type="arabicParenR"/>
            </a:pPr>
            <a:r>
              <a:rPr lang="en-US" sz="1600" dirty="0"/>
              <a:t>Pins (Analog In, Power In, Ground, Power Out, Reset): Used for inputs, outputs, power, and ground.</a:t>
            </a:r>
          </a:p>
        </p:txBody>
      </p:sp>
    </p:spTree>
    <p:extLst>
      <p:ext uri="{BB962C8B-B14F-4D97-AF65-F5344CB8AC3E}">
        <p14:creationId xmlns:p14="http://schemas.microsoft.com/office/powerpoint/2010/main" val="3466075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Circuit?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81200" y="1838678"/>
            <a:ext cx="4368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Electricity running in a loop with a starting point and ending point – and a number of components in between.</a:t>
            </a:r>
          </a:p>
          <a:p>
            <a:endParaRPr lang="en-US" dirty="0"/>
          </a:p>
          <a:p>
            <a:r>
              <a:rPr lang="en-US" dirty="0"/>
              <a:t>Can include resistors, diodes, inductors, sensors of all shapes and sizes, motors, and hundreds of thousands of other components.</a:t>
            </a:r>
          </a:p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469765" y="1635480"/>
            <a:ext cx="3519670" cy="3081181"/>
            <a:chOff x="4633730" y="1762478"/>
            <a:chExt cx="3519670" cy="330536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3730" y="1762478"/>
              <a:ext cx="3519670" cy="301272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807200" y="2273300"/>
              <a:ext cx="1346200" cy="7924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705600" y="4275435"/>
              <a:ext cx="1346200" cy="7924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  <a:p>
              <a:endParaRPr lang="en-US" dirty="0"/>
            </a:p>
            <a:p>
              <a:endParaRPr lang="en-US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841500" y="4354495"/>
            <a:ext cx="5130801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OHM’S LAW</a:t>
            </a:r>
          </a:p>
          <a:p>
            <a:r>
              <a:rPr lang="en-US" sz="2000" dirty="0"/>
              <a:t>Voltage = Current x Resistance</a:t>
            </a:r>
          </a:p>
          <a:p>
            <a:r>
              <a:rPr lang="en-US" sz="2000" dirty="0"/>
              <a:t>        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FF0000"/>
                </a:solidFill>
              </a:rPr>
              <a:t> V = IR</a:t>
            </a:r>
          </a:p>
          <a:p>
            <a:endParaRPr lang="en-US" sz="800" dirty="0"/>
          </a:p>
          <a:p>
            <a:r>
              <a:rPr lang="en-US" sz="2000" dirty="0"/>
              <a:t>Voltage is measured in VOLTS (V)</a:t>
            </a:r>
          </a:p>
          <a:p>
            <a:r>
              <a:rPr lang="en-US" sz="2000" dirty="0"/>
              <a:t>Current is measured in AMPERES (A)</a:t>
            </a:r>
          </a:p>
          <a:p>
            <a:r>
              <a:rPr lang="en-US" sz="2000" dirty="0"/>
              <a:t>Resistance is measured in OHMS (</a:t>
            </a:r>
            <a:r>
              <a:rPr lang="en-US" sz="2000" dirty="0" err="1">
                <a:latin typeface="Lucida Grande"/>
                <a:ea typeface="Lucida Grande"/>
                <a:cs typeface="Lucida Grande"/>
              </a:rPr>
              <a:t>Ω</a:t>
            </a:r>
            <a:r>
              <a:rPr lang="en-US" sz="2000" dirty="0">
                <a:latin typeface="Lucida Grande"/>
                <a:ea typeface="Lucida Grande"/>
                <a:cs typeface="Lucida Grande"/>
              </a:rPr>
              <a:t>)</a:t>
            </a:r>
            <a:endParaRPr lang="en-US" sz="2000" dirty="0"/>
          </a:p>
          <a:p>
            <a:r>
              <a:rPr lang="en-US" sz="2800" dirty="0">
                <a:solidFill>
                  <a:srgbClr val="FF0000"/>
                </a:solidFill>
              </a:rPr>
              <a:t>        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11235" y="4864103"/>
            <a:ext cx="3225800" cy="132343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The LED above needs 20 mA (milliamps) of current. </a:t>
            </a:r>
            <a:r>
              <a:rPr lang="en-US" sz="2000" i="1" dirty="0"/>
              <a:t> </a:t>
            </a:r>
            <a:r>
              <a:rPr lang="en-US" sz="2000" dirty="0"/>
              <a:t>What size resistor should you use?</a:t>
            </a:r>
          </a:p>
        </p:txBody>
      </p:sp>
    </p:spTree>
    <p:extLst>
      <p:ext uri="{BB962C8B-B14F-4D97-AF65-F5344CB8AC3E}">
        <p14:creationId xmlns:p14="http://schemas.microsoft.com/office/powerpoint/2010/main" val="123587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186C05-94A8-6015-FE46-5BF1BAB95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376" y="0"/>
            <a:ext cx="90310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485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7;p13">
            <a:extLst>
              <a:ext uri="{FF2B5EF4-FFF2-40B4-BE49-F238E27FC236}">
                <a16:creationId xmlns:a16="http://schemas.microsoft.com/office/drawing/2014/main" id="{44276892-B0F2-48BB-887B-30191BEB510D}"/>
              </a:ext>
            </a:extLst>
          </p:cNvPr>
          <p:cNvSpPr txBox="1">
            <a:spLocks/>
          </p:cNvSpPr>
          <p:nvPr/>
        </p:nvSpPr>
        <p:spPr>
          <a:xfrm>
            <a:off x="-429769" y="738076"/>
            <a:ext cx="7821909" cy="67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chemeClr val="lt2"/>
                </a:solidFill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ADB83E-E848-2AA8-DF22-721CD5BC6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053" y="1611349"/>
            <a:ext cx="6867525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576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7;p13">
            <a:extLst>
              <a:ext uri="{FF2B5EF4-FFF2-40B4-BE49-F238E27FC236}">
                <a16:creationId xmlns:a16="http://schemas.microsoft.com/office/drawing/2014/main" id="{44276892-B0F2-48BB-887B-30191BEB510D}"/>
              </a:ext>
            </a:extLst>
          </p:cNvPr>
          <p:cNvSpPr txBox="1">
            <a:spLocks/>
          </p:cNvSpPr>
          <p:nvPr/>
        </p:nvSpPr>
        <p:spPr>
          <a:xfrm>
            <a:off x="-429769" y="738076"/>
            <a:ext cx="7821909" cy="67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chemeClr val="lt2"/>
                </a:solidFill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FB2C53-F907-0CBB-8E65-5E22800A3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47" y="1870205"/>
            <a:ext cx="932497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01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7;p13">
            <a:extLst>
              <a:ext uri="{FF2B5EF4-FFF2-40B4-BE49-F238E27FC236}">
                <a16:creationId xmlns:a16="http://schemas.microsoft.com/office/drawing/2014/main" id="{44276892-B0F2-48BB-887B-30191BEB510D}"/>
              </a:ext>
            </a:extLst>
          </p:cNvPr>
          <p:cNvSpPr txBox="1">
            <a:spLocks/>
          </p:cNvSpPr>
          <p:nvPr/>
        </p:nvSpPr>
        <p:spPr>
          <a:xfrm>
            <a:off x="-429769" y="738076"/>
            <a:ext cx="7821909" cy="67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chemeClr val="lt2"/>
                </a:solidFill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CF8C43-E7A5-9E0B-42C6-AE2382BF1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46" y="1493570"/>
            <a:ext cx="8973391" cy="536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623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7;p13">
            <a:extLst>
              <a:ext uri="{FF2B5EF4-FFF2-40B4-BE49-F238E27FC236}">
                <a16:creationId xmlns:a16="http://schemas.microsoft.com/office/drawing/2014/main" id="{44276892-B0F2-48BB-887B-30191BEB510D}"/>
              </a:ext>
            </a:extLst>
          </p:cNvPr>
          <p:cNvSpPr txBox="1">
            <a:spLocks/>
          </p:cNvSpPr>
          <p:nvPr/>
        </p:nvSpPr>
        <p:spPr>
          <a:xfrm>
            <a:off x="-429769" y="738076"/>
            <a:ext cx="7821909" cy="67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chemeClr val="lt2"/>
                </a:solidFill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A491D3-2BD3-8146-8018-A8477B740C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17"/>
          <a:stretch/>
        </p:blipFill>
        <p:spPr>
          <a:xfrm>
            <a:off x="1263407" y="1538344"/>
            <a:ext cx="8524875" cy="528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45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7;p13">
            <a:extLst>
              <a:ext uri="{FF2B5EF4-FFF2-40B4-BE49-F238E27FC236}">
                <a16:creationId xmlns:a16="http://schemas.microsoft.com/office/drawing/2014/main" id="{44276892-B0F2-48BB-887B-30191BEB510D}"/>
              </a:ext>
            </a:extLst>
          </p:cNvPr>
          <p:cNvSpPr txBox="1">
            <a:spLocks/>
          </p:cNvSpPr>
          <p:nvPr/>
        </p:nvSpPr>
        <p:spPr>
          <a:xfrm>
            <a:off x="-429769" y="738076"/>
            <a:ext cx="7821909" cy="67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chemeClr val="lt2"/>
                </a:solidFill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F4E3F4-D9FD-9B58-5099-EE51776C9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941" y="1625805"/>
            <a:ext cx="9077325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431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DBC0C0-9AF3-EC8F-F24D-A5374F6695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22"/>
          <a:stretch/>
        </p:blipFill>
        <p:spPr>
          <a:xfrm>
            <a:off x="3283784" y="1678193"/>
            <a:ext cx="4601571" cy="491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40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7;p13">
            <a:extLst>
              <a:ext uri="{FF2B5EF4-FFF2-40B4-BE49-F238E27FC236}">
                <a16:creationId xmlns:a16="http://schemas.microsoft.com/office/drawing/2014/main" id="{44276892-B0F2-48BB-887B-30191BEB510D}"/>
              </a:ext>
            </a:extLst>
          </p:cNvPr>
          <p:cNvSpPr txBox="1">
            <a:spLocks/>
          </p:cNvSpPr>
          <p:nvPr/>
        </p:nvSpPr>
        <p:spPr>
          <a:xfrm>
            <a:off x="-429769" y="738076"/>
            <a:ext cx="7821909" cy="67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chemeClr val="lt2"/>
                </a:solidFill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5024" y="1526170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Comparative Analysis :-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C957A1-C0AD-D796-234B-9F820F5CC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8076"/>
            <a:ext cx="121920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54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7;p13">
            <a:extLst>
              <a:ext uri="{FF2B5EF4-FFF2-40B4-BE49-F238E27FC236}">
                <a16:creationId xmlns:a16="http://schemas.microsoft.com/office/drawing/2014/main" id="{44276892-B0F2-48BB-887B-30191BEB510D}"/>
              </a:ext>
            </a:extLst>
          </p:cNvPr>
          <p:cNvSpPr txBox="1">
            <a:spLocks/>
          </p:cNvSpPr>
          <p:nvPr/>
        </p:nvSpPr>
        <p:spPr>
          <a:xfrm>
            <a:off x="-429769" y="738076"/>
            <a:ext cx="7821909" cy="67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chemeClr val="lt2"/>
                </a:solidFill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369BB9-AB6A-D54D-9146-9A1F8B53D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078" y="813382"/>
            <a:ext cx="8337133" cy="599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1971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7;p13">
            <a:extLst>
              <a:ext uri="{FF2B5EF4-FFF2-40B4-BE49-F238E27FC236}">
                <a16:creationId xmlns:a16="http://schemas.microsoft.com/office/drawing/2014/main" id="{44276892-B0F2-48BB-887B-30191BEB510D}"/>
              </a:ext>
            </a:extLst>
          </p:cNvPr>
          <p:cNvSpPr txBox="1">
            <a:spLocks/>
          </p:cNvSpPr>
          <p:nvPr/>
        </p:nvSpPr>
        <p:spPr>
          <a:xfrm>
            <a:off x="-429769" y="738076"/>
            <a:ext cx="7821909" cy="67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chemeClr val="lt2"/>
                </a:solidFill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5024" y="1526170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Comparative Analysis :-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73BF5E-B513-11F7-30BD-A1126B46C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32" y="747657"/>
            <a:ext cx="90678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44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Breadboard</a:t>
            </a:r>
          </a:p>
        </p:txBody>
      </p:sp>
      <p:pic>
        <p:nvPicPr>
          <p:cNvPr id="4" name="Content Placeholder 3" descr="Screen Shot 2016-10-06 at 10.27.58 P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57" r="-15638"/>
          <a:stretch/>
        </p:blipFill>
        <p:spPr>
          <a:xfrm>
            <a:off x="1746023" y="2118764"/>
            <a:ext cx="3605379" cy="3997183"/>
          </a:xfrm>
        </p:spPr>
      </p:pic>
      <p:pic>
        <p:nvPicPr>
          <p:cNvPr id="5" name="Picture 4" descr="Screen Shot 2016-10-06 at 10.29.5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401" y="2196016"/>
            <a:ext cx="2658042" cy="38807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38320" y="2104727"/>
            <a:ext cx="204604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Connect power to the </a:t>
            </a:r>
            <a:r>
              <a:rPr lang="en-US" sz="2400" dirty="0">
                <a:solidFill>
                  <a:srgbClr val="FF0000"/>
                </a:solidFill>
              </a:rPr>
              <a:t>+</a:t>
            </a:r>
            <a:r>
              <a:rPr lang="en-US" dirty="0"/>
              <a:t> vertical columns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38320" y="3315372"/>
            <a:ext cx="204604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Connect ground down the </a:t>
            </a:r>
            <a:r>
              <a:rPr lang="en-US" sz="2400" dirty="0">
                <a:solidFill>
                  <a:srgbClr val="3366FF"/>
                </a:solidFill>
              </a:rPr>
              <a:t>-</a:t>
            </a:r>
            <a:r>
              <a:rPr lang="en-US" dirty="0"/>
              <a:t> vertical columns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91287" y="4611187"/>
            <a:ext cx="22812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Components placed along horizontal rows will be connected when power is running.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6674390" y="1998904"/>
            <a:ext cx="0" cy="41875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662101" y="6115946"/>
            <a:ext cx="2187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line divides the board in half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47023" y="1629572"/>
            <a:ext cx="1869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it looks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481282" y="1629572"/>
            <a:ext cx="2780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it’s connected</a:t>
            </a:r>
          </a:p>
        </p:txBody>
      </p:sp>
    </p:spTree>
    <p:extLst>
      <p:ext uri="{BB962C8B-B14F-4D97-AF65-F5344CB8AC3E}">
        <p14:creationId xmlns:p14="http://schemas.microsoft.com/office/powerpoint/2010/main" val="18620418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7;p13">
            <a:extLst>
              <a:ext uri="{FF2B5EF4-FFF2-40B4-BE49-F238E27FC236}">
                <a16:creationId xmlns:a16="http://schemas.microsoft.com/office/drawing/2014/main" id="{44276892-B0F2-48BB-887B-30191BEB510D}"/>
              </a:ext>
            </a:extLst>
          </p:cNvPr>
          <p:cNvSpPr txBox="1">
            <a:spLocks/>
          </p:cNvSpPr>
          <p:nvPr/>
        </p:nvSpPr>
        <p:spPr>
          <a:xfrm>
            <a:off x="-429769" y="738076"/>
            <a:ext cx="7821909" cy="679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chemeClr val="lt2"/>
                </a:solidFill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5024" y="1526170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Comparative Analysis :-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66E50-179C-6589-9A45-202AB099A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35" y="817412"/>
            <a:ext cx="971550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338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B577AF-A817-A415-79FE-610778D178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78"/>
          <a:stretch/>
        </p:blipFill>
        <p:spPr>
          <a:xfrm>
            <a:off x="349653" y="699248"/>
            <a:ext cx="11440730" cy="620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372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AAA1A8B-9163-2222-1D1C-8EAB0B810BD2}"/>
              </a:ext>
            </a:extLst>
          </p:cNvPr>
          <p:cNvSpPr/>
          <p:nvPr/>
        </p:nvSpPr>
        <p:spPr>
          <a:xfrm>
            <a:off x="392765" y="5007685"/>
            <a:ext cx="11618259" cy="1850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855BA4-0FFD-4748-E3AA-7288A3466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228" y="672353"/>
            <a:ext cx="9947343" cy="618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3897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AAA1A8B-9163-2222-1D1C-8EAB0B810BD2}"/>
              </a:ext>
            </a:extLst>
          </p:cNvPr>
          <p:cNvSpPr/>
          <p:nvPr/>
        </p:nvSpPr>
        <p:spPr>
          <a:xfrm>
            <a:off x="392765" y="5007685"/>
            <a:ext cx="11618259" cy="18503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45C101-305C-4EC4-5927-20F33E973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483" y="753880"/>
            <a:ext cx="9575034" cy="595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875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6B0E24-8243-77A4-DA3D-9582C5CD7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20" y="1922200"/>
            <a:ext cx="11876845" cy="379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346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5862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CE10C3-E1F2-BA8F-050B-05C3E0DB9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266" y="809174"/>
            <a:ext cx="9013467" cy="587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6322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9F1AC3-D1B5-337D-FBAE-010136896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45" y="1574315"/>
            <a:ext cx="1057275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3930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F6B48C-B620-0DBA-F765-519F0898B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790575"/>
            <a:ext cx="9715500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3153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9626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Jumper Wire</a:t>
            </a:r>
          </a:p>
        </p:txBody>
      </p:sp>
      <p:pic>
        <p:nvPicPr>
          <p:cNvPr id="4" name="Content Placeholder 3" descr="Screen Shot 2016-10-06 at 10.20.16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170" b="-9170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4013200" y="5346701"/>
            <a:ext cx="7112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3101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5804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Emitting Diode (LED)</a:t>
            </a:r>
          </a:p>
        </p:txBody>
      </p:sp>
      <p:pic>
        <p:nvPicPr>
          <p:cNvPr id="4" name="Content Placeholder 3" descr="Screen Shot 2016-10-06 at 10.22.16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947" b="-9947"/>
          <a:stretch>
            <a:fillRect/>
          </a:stretch>
        </p:blipFill>
        <p:spPr>
          <a:xfrm>
            <a:off x="2269067" y="1642853"/>
            <a:ext cx="6925734" cy="3975083"/>
          </a:xfrm>
        </p:spPr>
      </p:pic>
      <p:sp>
        <p:nvSpPr>
          <p:cNvPr id="5" name="TextBox 4"/>
          <p:cNvSpPr txBox="1"/>
          <p:nvPr/>
        </p:nvSpPr>
        <p:spPr>
          <a:xfrm>
            <a:off x="3200400" y="4965701"/>
            <a:ext cx="7112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70500" y="4991101"/>
            <a:ext cx="7112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42200" y="4991101"/>
            <a:ext cx="7112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801" y="2962155"/>
            <a:ext cx="2522386" cy="2182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2582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330 </a:t>
            </a:r>
            <a:r>
              <a:rPr lang="en-US" dirty="0" err="1"/>
              <a:t>Ω</a:t>
            </a:r>
            <a:r>
              <a:rPr lang="en-US" dirty="0"/>
              <a:t> Resistor</a:t>
            </a:r>
          </a:p>
        </p:txBody>
      </p:sp>
      <p:pic>
        <p:nvPicPr>
          <p:cNvPr id="4" name="Content Placeholder 3" descr="Screen Shot 2016-10-06 at 10.22.51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973" b="-89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37657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 </a:t>
            </a:r>
            <a:r>
              <a:rPr lang="en-US" dirty="0" err="1"/>
              <a:t>kΩ</a:t>
            </a:r>
            <a:r>
              <a:rPr lang="en-US" dirty="0"/>
              <a:t> Resistor</a:t>
            </a:r>
          </a:p>
        </p:txBody>
      </p:sp>
      <p:pic>
        <p:nvPicPr>
          <p:cNvPr id="5" name="Content Placeholder 4" descr="Screen Shot 2016-10-06 at 10.24.32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400" b="-94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30189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76" y="2477537"/>
            <a:ext cx="5125678" cy="2653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542" y="2124830"/>
            <a:ext cx="6207266" cy="4363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6992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Potentiometer</a:t>
            </a:r>
          </a:p>
        </p:txBody>
      </p:sp>
      <p:pic>
        <p:nvPicPr>
          <p:cNvPr id="4" name="Content Placeholder 3" descr="Screen Shot 2016-10-06 at 10.24.58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769" b="-97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3050756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Custom 8">
      <a:dk1>
        <a:srgbClr val="000000"/>
      </a:dk1>
      <a:lt1>
        <a:srgbClr val="FFFFFF"/>
      </a:lt1>
      <a:dk2>
        <a:srgbClr val="17406D"/>
      </a:dk2>
      <a:lt2>
        <a:srgbClr val="FFFFFF"/>
      </a:lt2>
      <a:accent1>
        <a:srgbClr val="0F6FC6"/>
      </a:accent1>
      <a:accent2>
        <a:srgbClr val="009DD9"/>
      </a:accent2>
      <a:accent3>
        <a:srgbClr val="7F7F7F"/>
      </a:accent3>
      <a:accent4>
        <a:srgbClr val="1500E0"/>
      </a:accent4>
      <a:accent5>
        <a:srgbClr val="3B85F1"/>
      </a:accent5>
      <a:accent6>
        <a:srgbClr val="00B0F0"/>
      </a:accent6>
      <a:hlink>
        <a:srgbClr val="BFBFBF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3312</TotalTime>
  <Words>626</Words>
  <Application>Microsoft Office PowerPoint</Application>
  <PresentationFormat>Widescreen</PresentationFormat>
  <Paragraphs>107</Paragraphs>
  <Slides>40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Adobe Hebrew</vt:lpstr>
      <vt:lpstr>Arial</vt:lpstr>
      <vt:lpstr>Calibri</vt:lpstr>
      <vt:lpstr>Gill Sans</vt:lpstr>
      <vt:lpstr>HelveticaNeueLT Pro 77 BdCn</vt:lpstr>
      <vt:lpstr>Lucida Grande</vt:lpstr>
      <vt:lpstr>Noto Sans Symbols</vt:lpstr>
      <vt:lpstr>Times New Roman</vt:lpstr>
      <vt:lpstr>Dividend</vt:lpstr>
      <vt:lpstr>PowerPoint Presentation</vt:lpstr>
      <vt:lpstr>What is a Circuit?</vt:lpstr>
      <vt:lpstr>Breadboard</vt:lpstr>
      <vt:lpstr>Jumper Wire</vt:lpstr>
      <vt:lpstr>Light Emitting Diode (LED)</vt:lpstr>
      <vt:lpstr>330 Ω Resistor</vt:lpstr>
      <vt:lpstr>10 kΩ Resistor</vt:lpstr>
      <vt:lpstr>PowerPoint Presentation</vt:lpstr>
      <vt:lpstr>Potentiometer</vt:lpstr>
      <vt:lpstr>Photo Resistor</vt:lpstr>
      <vt:lpstr>Capacitor</vt:lpstr>
      <vt:lpstr>Capacitor</vt:lpstr>
      <vt:lpstr>Capacitor</vt:lpstr>
      <vt:lpstr>Capacitor</vt:lpstr>
      <vt:lpstr>Arduino</vt:lpstr>
      <vt:lpstr>Arduino</vt:lpstr>
      <vt:lpstr>Types of Arduino Boards</vt:lpstr>
      <vt:lpstr>PowerPoint Presentation</vt:lpstr>
      <vt:lpstr>Arduino Uno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Shashikant Sarode</cp:lastModifiedBy>
  <cp:revision>295</cp:revision>
  <dcterms:created xsi:type="dcterms:W3CDTF">2019-08-07T08:13:35Z</dcterms:created>
  <dcterms:modified xsi:type="dcterms:W3CDTF">2023-05-09T03:11:02Z</dcterms:modified>
</cp:coreProperties>
</file>